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9" r:id="rId5"/>
    <p:sldId id="270" r:id="rId6"/>
    <p:sldId id="278" r:id="rId7"/>
    <p:sldId id="273" r:id="rId8"/>
    <p:sldId id="279" r:id="rId9"/>
    <p:sldId id="280" r:id="rId10"/>
    <p:sldId id="281" r:id="rId11"/>
    <p:sldId id="282" r:id="rId12"/>
    <p:sldId id="274" r:id="rId13"/>
    <p:sldId id="275" r:id="rId14"/>
    <p:sldId id="276" r:id="rId15"/>
    <p:sldId id="277" r:id="rId16"/>
    <p:sldId id="284" r:id="rId17"/>
    <p:sldId id="285" r:id="rId18"/>
    <p:sldId id="283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/>
    <p:restoredTop sz="95763"/>
  </p:normalViewPr>
  <p:slideViewPr>
    <p:cSldViewPr snapToGrid="0" snapToObjects="1">
      <p:cViewPr varScale="1">
        <p:scale>
          <a:sx n="106" d="100"/>
          <a:sy n="106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elmore.83\Dropbox%20(BartJon)\Bart%20coke%20videos\Delta\Delta%20Airlines%20Data%20from%20Annual%20Repo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elmore.83\Dropbox%20(BartJon)\Bart%20coke%20videos\Delta\Delta%20Airlines%20Data%20from%20Annual%20Repo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>
                <a:latin typeface="Futura PT Medium" panose="020B0602020204020303" pitchFamily="34" charset="0"/>
              </a:rPr>
              <a:t>Fuel Efficiency of</a:t>
            </a:r>
            <a:r>
              <a:rPr lang="en-US" sz="1600" baseline="0" dirty="0">
                <a:latin typeface="Futura PT Medium" panose="020B0602020204020303" pitchFamily="34" charset="0"/>
              </a:rPr>
              <a:t> Delta Air Lines</a:t>
            </a:r>
            <a:endParaRPr lang="en-US" sz="1600" dirty="0">
              <a:latin typeface="Futura PT Medium" panose="020B0602020204020303" pitchFamily="34" charset="0"/>
            </a:endParaRPr>
          </a:p>
        </c:rich>
      </c:tx>
      <c:layout>
        <c:manualLayout>
          <c:xMode val="edge"/>
          <c:yMode val="edge"/>
          <c:x val="0.23679909390891937"/>
          <c:y val="2.53968253968253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62696738995701"/>
          <c:y val="0.13812698412698413"/>
          <c:w val="0.85185394628428934"/>
          <c:h val="0.721069116360454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Fuel Efficiency (ASM/Gallons of Fuel)</c:v>
                </c:pt>
              </c:strCache>
            </c:strRef>
          </c:tx>
          <c:spPr>
            <a:ln>
              <a:solidFill>
                <a:srgbClr val="4DD0E1"/>
              </a:solidFill>
            </a:ln>
          </c:spPr>
          <c:marker>
            <c:symbol val="none"/>
          </c:marker>
          <c:xVal>
            <c:numRef>
              <c:f>Sheet1!$A$2:$A$49</c:f>
              <c:numCache>
                <c:formatCode>General</c:formatCode>
                <c:ptCount val="4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</c:numCache>
            </c:numRef>
          </c:xVal>
          <c:yVal>
            <c:numRef>
              <c:f>Sheet1!$B$2:$B$49</c:f>
              <c:numCache>
                <c:formatCode>General</c:formatCode>
                <c:ptCount val="48"/>
                <c:pt idx="5">
                  <c:v>32.6</c:v>
                </c:pt>
                <c:pt idx="6">
                  <c:v>33.4</c:v>
                </c:pt>
                <c:pt idx="7">
                  <c:v>34.4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37.799999999999997</c:v>
                </c:pt>
                <c:pt idx="11">
                  <c:v>40.6</c:v>
                </c:pt>
                <c:pt idx="12">
                  <c:v>41.9</c:v>
                </c:pt>
                <c:pt idx="13">
                  <c:v>44.1</c:v>
                </c:pt>
                <c:pt idx="14">
                  <c:v>46.1</c:v>
                </c:pt>
                <c:pt idx="15">
                  <c:v>46.8</c:v>
                </c:pt>
                <c:pt idx="16">
                  <c:v>47.4</c:v>
                </c:pt>
                <c:pt idx="17">
                  <c:v>48.1</c:v>
                </c:pt>
                <c:pt idx="18">
                  <c:v>49</c:v>
                </c:pt>
                <c:pt idx="19">
                  <c:v>48.7</c:v>
                </c:pt>
                <c:pt idx="20">
                  <c:v>49.1</c:v>
                </c:pt>
                <c:pt idx="21">
                  <c:v>50.6</c:v>
                </c:pt>
                <c:pt idx="22">
                  <c:v>51.6</c:v>
                </c:pt>
                <c:pt idx="23">
                  <c:v>52.3</c:v>
                </c:pt>
                <c:pt idx="24">
                  <c:v>51.7</c:v>
                </c:pt>
                <c:pt idx="25">
                  <c:v>51.6</c:v>
                </c:pt>
                <c:pt idx="26">
                  <c:v>52.3</c:v>
                </c:pt>
                <c:pt idx="27">
                  <c:v>52.6</c:v>
                </c:pt>
                <c:pt idx="28">
                  <c:v>52.6</c:v>
                </c:pt>
                <c:pt idx="29">
                  <c:v>52.9</c:v>
                </c:pt>
                <c:pt idx="30">
                  <c:v>53</c:v>
                </c:pt>
                <c:pt idx="31">
                  <c:v>55.8</c:v>
                </c:pt>
                <c:pt idx="32">
                  <c:v>56.4</c:v>
                </c:pt>
                <c:pt idx="33">
                  <c:v>56.7</c:v>
                </c:pt>
                <c:pt idx="34">
                  <c:v>60</c:v>
                </c:pt>
                <c:pt idx="35">
                  <c:v>62.9</c:v>
                </c:pt>
                <c:pt idx="36">
                  <c:v>59.7</c:v>
                </c:pt>
                <c:pt idx="37">
                  <c:v>71.7</c:v>
                </c:pt>
                <c:pt idx="38">
                  <c:v>60.5</c:v>
                </c:pt>
                <c:pt idx="39">
                  <c:v>59.8</c:v>
                </c:pt>
                <c:pt idx="40">
                  <c:v>60.9</c:v>
                </c:pt>
                <c:pt idx="41">
                  <c:v>60.9</c:v>
                </c:pt>
                <c:pt idx="42">
                  <c:v>61.1</c:v>
                </c:pt>
                <c:pt idx="43">
                  <c:v>60.8</c:v>
                </c:pt>
                <c:pt idx="44">
                  <c:v>61.6</c:v>
                </c:pt>
                <c:pt idx="45">
                  <c:v>61.9</c:v>
                </c:pt>
                <c:pt idx="46">
                  <c:v>62.7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9ED-304E-ABD8-8AFE11B6D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6334464"/>
        <c:axId val="886925072"/>
      </c:scatterChart>
      <c:valAx>
        <c:axId val="956334464"/>
        <c:scaling>
          <c:orientation val="minMax"/>
          <c:max val="2000"/>
          <c:min val="1975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47350193994554063"/>
              <c:y val="0.9249206349206350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2700">
            <a:solidFill>
              <a:srgbClr val="212121"/>
            </a:solidFill>
          </a:ln>
        </c:spPr>
        <c:txPr>
          <a:bodyPr/>
          <a:lstStyle/>
          <a:p>
            <a:pPr>
              <a:defRPr>
                <a:latin typeface="Futura PT Medium" panose="020B0602020204020303" pitchFamily="34" charset="0"/>
              </a:defRPr>
            </a:pPr>
            <a:endParaRPr lang="en-US"/>
          </a:p>
        </c:txPr>
        <c:crossAx val="886925072"/>
        <c:crosses val="autoZero"/>
        <c:crossBetween val="midCat"/>
      </c:valAx>
      <c:valAx>
        <c:axId val="886925072"/>
        <c:scaling>
          <c:orientation val="minMax"/>
          <c:max val="6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Fuel Efficiency (ASM/Gallons of Fuel)</a:t>
                </a:r>
              </a:p>
            </c:rich>
          </c:tx>
          <c:layout>
            <c:manualLayout>
              <c:xMode val="edge"/>
              <c:yMode val="edge"/>
              <c:x val="6.1734746373083649E-3"/>
              <c:y val="0.198034495688038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212121"/>
            </a:solidFill>
          </a:ln>
        </c:spPr>
        <c:txPr>
          <a:bodyPr/>
          <a:lstStyle/>
          <a:p>
            <a:pPr>
              <a:defRPr>
                <a:latin typeface="Futura PT Medium" panose="020B0602020204020303" pitchFamily="34" charset="0"/>
              </a:defRPr>
            </a:pPr>
            <a:endParaRPr lang="en-US"/>
          </a:p>
        </c:txPr>
        <c:crossAx val="956334464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Futura PT Medium" panose="020B0602020204020303" pitchFamily="34" charset="0"/>
              </a:defRPr>
            </a:pPr>
            <a:r>
              <a:rPr lang="en-US" sz="1600" dirty="0">
                <a:latin typeface="Futura PT Medium" panose="020B0602020204020303" pitchFamily="34" charset="0"/>
              </a:rPr>
              <a:t>Gallons of Fuel Used by Delta Air</a:t>
            </a:r>
            <a:r>
              <a:rPr lang="en-US" sz="1600" baseline="0" dirty="0">
                <a:latin typeface="Futura PT Medium" panose="020B0602020204020303" pitchFamily="34" charset="0"/>
              </a:rPr>
              <a:t> </a:t>
            </a:r>
            <a:r>
              <a:rPr lang="en-US" sz="1600" dirty="0">
                <a:latin typeface="Futura PT Medium" panose="020B0602020204020303" pitchFamily="34" charset="0"/>
              </a:rPr>
              <a:t>Lines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Gallons of Fuel</c:v>
                </c:pt>
              </c:strCache>
            </c:strRef>
          </c:tx>
          <c:spPr>
            <a:ln>
              <a:solidFill>
                <a:srgbClr val="4DD0E1"/>
              </a:solidFill>
            </a:ln>
          </c:spPr>
          <c:marker>
            <c:symbol val="none"/>
          </c:marker>
          <c:xVal>
            <c:numRef>
              <c:f>Sheet1!$A$2:$A$49</c:f>
              <c:numCache>
                <c:formatCode>General</c:formatCode>
                <c:ptCount val="4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</c:numCache>
            </c:numRef>
          </c:xVal>
          <c:yVal>
            <c:numRef>
              <c:f>Sheet1!$D$2:$D$49</c:f>
              <c:numCache>
                <c:formatCode>General</c:formatCode>
                <c:ptCount val="48"/>
                <c:pt idx="5">
                  <c:v>903478</c:v>
                </c:pt>
                <c:pt idx="6">
                  <c:v>908776</c:v>
                </c:pt>
                <c:pt idx="7">
                  <c:v>949369</c:v>
                </c:pt>
                <c:pt idx="8">
                  <c:v>1029597</c:v>
                </c:pt>
                <c:pt idx="9">
                  <c:v>1144823</c:v>
                </c:pt>
                <c:pt idx="10">
                  <c:v>1141885</c:v>
                </c:pt>
                <c:pt idx="11">
                  <c:v>1118319</c:v>
                </c:pt>
                <c:pt idx="12">
                  <c:v>1078405</c:v>
                </c:pt>
                <c:pt idx="13">
                  <c:v>1086512</c:v>
                </c:pt>
                <c:pt idx="14">
                  <c:v>1105991</c:v>
                </c:pt>
                <c:pt idx="15">
                  <c:v>1104185</c:v>
                </c:pt>
                <c:pt idx="16">
                  <c:v>1126876</c:v>
                </c:pt>
                <c:pt idx="17">
                  <c:v>1435801</c:v>
                </c:pt>
                <c:pt idx="18">
                  <c:v>1753538</c:v>
                </c:pt>
                <c:pt idx="19">
                  <c:v>1862770</c:v>
                </c:pt>
                <c:pt idx="20">
                  <c:v>1965602</c:v>
                </c:pt>
                <c:pt idx="21">
                  <c:v>2059902</c:v>
                </c:pt>
                <c:pt idx="22">
                  <c:v>2383608</c:v>
                </c:pt>
                <c:pt idx="23">
                  <c:v>2528692</c:v>
                </c:pt>
                <c:pt idx="24">
                  <c:v>2550000</c:v>
                </c:pt>
                <c:pt idx="25">
                  <c:v>2533000</c:v>
                </c:pt>
                <c:pt idx="26">
                  <c:v>2500000</c:v>
                </c:pt>
                <c:pt idx="27">
                  <c:v>2599000</c:v>
                </c:pt>
                <c:pt idx="28">
                  <c:v>2664000</c:v>
                </c:pt>
                <c:pt idx="29">
                  <c:v>2779000</c:v>
                </c:pt>
                <c:pt idx="30">
                  <c:v>2922000</c:v>
                </c:pt>
                <c:pt idx="31">
                  <c:v>2649000</c:v>
                </c:pt>
                <c:pt idx="32">
                  <c:v>2514000</c:v>
                </c:pt>
                <c:pt idx="33">
                  <c:v>2370000</c:v>
                </c:pt>
                <c:pt idx="34">
                  <c:v>2527000</c:v>
                </c:pt>
                <c:pt idx="35">
                  <c:v>2492000</c:v>
                </c:pt>
                <c:pt idx="36">
                  <c:v>2480000</c:v>
                </c:pt>
                <c:pt idx="37">
                  <c:v>2117000</c:v>
                </c:pt>
                <c:pt idx="38">
                  <c:v>2740000</c:v>
                </c:pt>
                <c:pt idx="39">
                  <c:v>3853000</c:v>
                </c:pt>
                <c:pt idx="40">
                  <c:v>3823000</c:v>
                </c:pt>
                <c:pt idx="41">
                  <c:v>3856000</c:v>
                </c:pt>
                <c:pt idx="42">
                  <c:v>3769000</c:v>
                </c:pt>
                <c:pt idx="43">
                  <c:v>3828000</c:v>
                </c:pt>
                <c:pt idx="44">
                  <c:v>3893000</c:v>
                </c:pt>
                <c:pt idx="45">
                  <c:v>3988000</c:v>
                </c:pt>
                <c:pt idx="46">
                  <c:v>4016000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C0-1A4E-A252-A62987066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6861008"/>
        <c:axId val="886862640"/>
      </c:scatterChart>
      <c:valAx>
        <c:axId val="886861008"/>
        <c:scaling>
          <c:orientation val="minMax"/>
          <c:max val="2000"/>
          <c:min val="197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46945209973753282"/>
              <c:y val="0.927681992337164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EEEEEE">
                <a:lumMod val="10000"/>
              </a:srgbClr>
            </a:solidFill>
          </a:ln>
        </c:spPr>
        <c:txPr>
          <a:bodyPr/>
          <a:lstStyle/>
          <a:p>
            <a:pPr>
              <a:defRPr>
                <a:latin typeface="Futura PT Medium" panose="020B0602020204020303" pitchFamily="34" charset="0"/>
              </a:defRPr>
            </a:pPr>
            <a:endParaRPr lang="en-US"/>
          </a:p>
        </c:txPr>
        <c:crossAx val="886862640"/>
        <c:crosses val="autoZero"/>
        <c:crossBetween val="midCat"/>
      </c:valAx>
      <c:valAx>
        <c:axId val="886862640"/>
        <c:scaling>
          <c:orientation val="minMax"/>
          <c:max val="35000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Gallons</a:t>
                </a:r>
                <a:r>
                  <a:rPr lang="en-US" sz="1200" baseline="0" dirty="0"/>
                  <a:t> of Fuel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1.3888888888888888E-2"/>
              <c:y val="0.3711713478343942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2700">
            <a:solidFill>
              <a:srgbClr val="EEEEEE">
                <a:lumMod val="10000"/>
              </a:srgbClr>
            </a:solidFill>
          </a:ln>
        </c:spPr>
        <c:txPr>
          <a:bodyPr/>
          <a:lstStyle/>
          <a:p>
            <a:pPr>
              <a:defRPr>
                <a:latin typeface="Futura PT Medium" panose="020B0602020204020303" pitchFamily="34" charset="0"/>
              </a:defRPr>
            </a:pPr>
            <a:endParaRPr lang="en-US"/>
          </a:p>
        </c:txPr>
        <c:crossAx val="886861008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enrowe/Documents/Jennifer/Jen%20Rowe%20Design/Clients/Wexner/Projects/%20Projects/Summits/2019/2019%20Gender%20Summit/2019%20Summit%20PPT/Links/Summit_PPT_Back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F2AF-F103-B941-AE36-260C4F3AD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E4A33-F76D-024C-A3E0-227D54A1D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3E09E-5A46-E747-9589-5D57A60A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3BCD5-82EB-4A4F-81CF-EB45D9B38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2B45C-C949-BC46-9BC4-D5F94B7A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A5B8-5194-EB48-A5D7-3B11D654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0A48A-586C-E145-AD83-0BF5AA5C6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B5C4-26D7-3842-9E4E-1B685B958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3738-5C02-064E-8991-A732BC2E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E1A13-0094-B647-AC8A-B3BF601C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5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41CB65-0C0C-AC42-97E6-BE7B10790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C8B557-5F06-7B40-A4C1-76353F897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F09ED-968A-534A-992C-45B01ECF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F8CFD-42EE-C343-A97F-A56A9CB6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AA2CF-1308-7B41-AF8D-753A01AA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FB7BC-40C5-A74E-AAAA-BB5D8FCECD3B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rcRect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6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D78C6-F1E2-6C4C-9F22-E0FE4078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A2122-B2D7-884A-9CB7-B115CB1D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8A896-FE01-4A4C-85DD-DCC10962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032D8-AAFF-B647-B057-0ECC2F97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E6E2E-B55B-6E40-8A5B-3646FD09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5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DF1E-6F26-3846-A35D-9A70117D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F73E5-2C98-D74A-874F-81DE6C253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AAF21-3833-F44C-B299-17DC1D6B2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85F67-892F-7E4D-9540-E9A89C07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EF579-252C-4948-B01F-C4F748E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F5E31-FC99-CB4F-889A-EBA2B7DF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0130-7C4D-874F-8E8C-6FD90E5E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85E2C-4857-8545-B8A7-2F7BEE799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02537-3B69-114E-ACC0-12A02F9B2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17918-DD6F-884F-A342-065706586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EC8973-CD6A-6246-B83A-959A68B87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41012C-D14A-A14C-A20A-B5258219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B6A9B-50DB-0742-B19E-9BD5A2DA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2FD6B-AE2F-0D47-A397-436F2AB8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0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BED0-A392-7042-A232-58BE8344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C1AAC-8268-F345-904F-F6760095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933DB-E697-3241-A411-B25E9A2D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C2B4E-342B-0A46-BB47-1F8D6CD2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9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9C796-B221-DC4D-B88F-49E91F1D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40FD5-FE9B-1A47-992B-D781466F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4B0DA-EAA8-6A48-B25A-CCB7AFCE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3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0FA9-C7A2-224D-8E53-A7A93C0B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C71A8-4140-2C47-AF99-80215D6C6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FF2BD-4F22-B64B-8D2F-0275B8E8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9B503-0D1F-EF46-A802-E9C2DB0EE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C4982-C7C0-E140-AC23-3FA4CB1D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15075-3FDA-1846-A589-25A5BDB8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023F-5B6C-4047-BA8B-C4381083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5321AD-0F1A-EA49-9D92-195CC6312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73F1-EC22-F041-98ED-66358D27D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EFB1B-14D9-B241-B814-706762AE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18B98-E96A-FF43-8AA3-07B524B1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2E8BD-0040-9346-BCC7-DA08ECBC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DDBD0-BFDD-2E4B-B791-CAA383D8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6A7-D559-294E-9A11-7BB02958D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677BE-8A91-1546-B707-1B9D1A0B4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96F31-D95A-2844-B638-07E62564A6D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20B4-89E4-4849-8845-85B14A5B0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4B30-C26F-A54F-9386-B6BB453AC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8C18C-22F5-434C-9344-8F09D423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enrowe/Documents/Jennifer/Jen%20Rowe%20Design/Clients/Wexner/Projects/%20Projects/Summits/2019/2019%20Gender%20Summit/2019%20Summit%20PPT/Links/Summit_PPT_Front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enrowe/Documents/Jennifer/Jen%20Rowe%20Design/Clients/Wexner/Projects/%20Projects/Summits/2019/2019%20Gender%20Summit/2019%20Summit%20PPT/Links/Summit_PPT_Front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C4556-E0CB-8E48-B4CA-F3E8BFB9562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D7FA4-E00D-6045-8FF1-B628CB9E8A21}"/>
              </a:ext>
            </a:extLst>
          </p:cNvPr>
          <p:cNvSpPr txBox="1"/>
          <p:nvPr/>
        </p:nvSpPr>
        <p:spPr>
          <a:xfrm>
            <a:off x="627797" y="4299044"/>
            <a:ext cx="109591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A2040"/>
                </a:solidFill>
                <a:latin typeface="Ubuntu" panose="020B0504030602030204" pitchFamily="34" charset="0"/>
              </a:rPr>
              <a:t>SUMMIT ON CLIMATE CHANGE: </a:t>
            </a:r>
          </a:p>
          <a:p>
            <a:pPr algn="ctr"/>
            <a:r>
              <a:rPr lang="en-US" sz="2500" b="1" dirty="0">
                <a:solidFill>
                  <a:srgbClr val="0A2040"/>
                </a:solidFill>
                <a:latin typeface="Ubuntu" panose="020B0504030602030204" pitchFamily="34" charset="0"/>
              </a:rPr>
              <a:t>September 13, 2022 Session </a:t>
            </a:r>
            <a:r>
              <a:rPr lang="en-US" sz="2500" b="1">
                <a:solidFill>
                  <a:srgbClr val="0A2040"/>
                </a:solidFill>
                <a:latin typeface="Ubuntu" panose="020B0504030602030204" pitchFamily="34" charset="0"/>
              </a:rPr>
              <a:t>with Professor Bart Elmore</a:t>
            </a:r>
            <a:endParaRPr lang="en-US" sz="2500" b="1" dirty="0">
              <a:solidFill>
                <a:srgbClr val="0A2040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196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7460F4-5947-826C-6374-3E5A3B81E351}"/>
              </a:ext>
            </a:extLst>
          </p:cNvPr>
          <p:cNvSpPr txBox="1"/>
          <p:nvPr/>
        </p:nvSpPr>
        <p:spPr>
          <a:xfrm>
            <a:off x="3411361" y="2074995"/>
            <a:ext cx="57015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history teach us about avoiding the worst of the environmental problems we face?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7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7460F4-5947-826C-6374-3E5A3B81E351}"/>
              </a:ext>
            </a:extLst>
          </p:cNvPr>
          <p:cNvSpPr txBox="1"/>
          <p:nvPr/>
        </p:nvSpPr>
        <p:spPr>
          <a:xfrm>
            <a:off x="3387610" y="2360002"/>
            <a:ext cx="57015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more honest in our corporate sustainability assessments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7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7460F4-5947-826C-6374-3E5A3B81E351}"/>
              </a:ext>
            </a:extLst>
          </p:cNvPr>
          <p:cNvSpPr txBox="1"/>
          <p:nvPr/>
        </p:nvSpPr>
        <p:spPr>
          <a:xfrm>
            <a:off x="3506363" y="2490631"/>
            <a:ext cx="57015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Invite your critics into the conversation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4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0B67DC7-B0FB-0E50-EFCF-9670F1BF4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16666" r="43333" b="10001"/>
          <a:stretch>
            <a:fillRect/>
          </a:stretch>
        </p:blipFill>
        <p:spPr bwMode="auto">
          <a:xfrm>
            <a:off x="4533900" y="771524"/>
            <a:ext cx="31242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47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881C0-D624-9686-4AC8-F858C034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b="15065"/>
          <a:stretch>
            <a:fillRect/>
          </a:stretch>
        </p:blipFill>
        <p:spPr bwMode="auto">
          <a:xfrm>
            <a:off x="3989388" y="612774"/>
            <a:ext cx="4213224" cy="44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83FD7-A5E9-FA60-B325-A18A1CA12139}"/>
              </a:ext>
            </a:extLst>
          </p:cNvPr>
          <p:cNvSpPr txBox="1"/>
          <p:nvPr/>
        </p:nvSpPr>
        <p:spPr>
          <a:xfrm>
            <a:off x="9505655" y="5928907"/>
            <a:ext cx="1373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Wikimedia</a:t>
            </a:r>
          </a:p>
        </p:txBody>
      </p:sp>
    </p:spTree>
    <p:extLst>
      <p:ext uri="{BB962C8B-B14F-4D97-AF65-F5344CB8AC3E}">
        <p14:creationId xmlns:p14="http://schemas.microsoft.com/office/powerpoint/2010/main" val="82280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121C87-D7E1-C89B-0A3F-79CD6D7D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6" y="0"/>
            <a:ext cx="4700588" cy="60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E8DA9-B039-F84F-E0E4-7F0250ED60EC}"/>
              </a:ext>
            </a:extLst>
          </p:cNvPr>
          <p:cNvSpPr txBox="1"/>
          <p:nvPr/>
        </p:nvSpPr>
        <p:spPr>
          <a:xfrm>
            <a:off x="9162476" y="5380995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Scribbled notes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confidential</a:t>
            </a:r>
          </a:p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Monsanto ad hoc committee meeting, </a:t>
            </a:r>
          </a:p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1969.</a:t>
            </a:r>
          </a:p>
        </p:txBody>
      </p:sp>
    </p:spTree>
    <p:extLst>
      <p:ext uri="{BB962C8B-B14F-4D97-AF65-F5344CB8AC3E}">
        <p14:creationId xmlns:p14="http://schemas.microsoft.com/office/powerpoint/2010/main" val="25045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computer, crowd&#10;&#10;Description automatically generated">
            <a:extLst>
              <a:ext uri="{FF2B5EF4-FFF2-40B4-BE49-F238E27FC236}">
                <a16:creationId xmlns:a16="http://schemas.microsoft.com/office/drawing/2014/main" id="{08576274-C159-802A-7742-3320D7C7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38" y="10945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9B728F-1B7C-56D9-1984-9A00E6D1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1538" y="5740615"/>
            <a:ext cx="1494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Source: </a:t>
            </a:r>
            <a:r>
              <a:rPr lang="en-US" altLang="en-US" sz="1200" dirty="0" err="1"/>
              <a:t>dpa</a:t>
            </a:r>
            <a:r>
              <a:rPr lang="en-US" altLang="en-US" sz="1200" dirty="0"/>
              <a:t> picture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alliance/</a:t>
            </a:r>
            <a:r>
              <a:rPr lang="en-US" altLang="en-US" sz="1200" dirty="0" err="1"/>
              <a:t>Alamy</a:t>
            </a:r>
            <a:r>
              <a:rPr lang="en-US" altLang="en-US" sz="1200" dirty="0"/>
              <a:t> stock</a:t>
            </a:r>
          </a:p>
        </p:txBody>
      </p:sp>
    </p:spTree>
    <p:extLst>
      <p:ext uri="{BB962C8B-B14F-4D97-AF65-F5344CB8AC3E}">
        <p14:creationId xmlns:p14="http://schemas.microsoft.com/office/powerpoint/2010/main" val="37880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C4556-E0CB-8E48-B4CA-F3E8BFB9562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D7FA4-E00D-6045-8FF1-B628CB9E8A21}"/>
              </a:ext>
            </a:extLst>
          </p:cNvPr>
          <p:cNvSpPr txBox="1"/>
          <p:nvPr/>
        </p:nvSpPr>
        <p:spPr>
          <a:xfrm>
            <a:off x="627797" y="4299044"/>
            <a:ext cx="109591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A2040"/>
                </a:solidFill>
                <a:latin typeface="Ubuntu" panose="020B0504030602030204" pitchFamily="34" charset="0"/>
              </a:rPr>
              <a:t>SUMMIT ON CLIMATE CHANGE: </a:t>
            </a:r>
          </a:p>
          <a:p>
            <a:pPr algn="ctr"/>
            <a:r>
              <a:rPr lang="en-US" sz="2500" b="1" dirty="0">
                <a:solidFill>
                  <a:srgbClr val="0A2040"/>
                </a:solidFill>
                <a:latin typeface="Ubuntu" panose="020B0504030602030204" pitchFamily="34" charset="0"/>
              </a:rPr>
              <a:t>September 13, 2022 Session </a:t>
            </a:r>
            <a:r>
              <a:rPr lang="en-US" sz="2500" b="1">
                <a:solidFill>
                  <a:srgbClr val="0A2040"/>
                </a:solidFill>
                <a:latin typeface="Ubuntu" panose="020B0504030602030204" pitchFamily="34" charset="0"/>
              </a:rPr>
              <a:t>with Professor Bart Elmore</a:t>
            </a:r>
            <a:endParaRPr lang="en-US" sz="2500" b="1" dirty="0">
              <a:solidFill>
                <a:srgbClr val="0A2040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4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ited Baby Blue_zbsH6S.mp4" descr="Edited Baby Blue_zbsH6S.mp4">
            <a:hlinkClick r:id="" action="ppaction://media"/>
            <a:extLst>
              <a:ext uri="{FF2B5EF4-FFF2-40B4-BE49-F238E27FC236}">
                <a16:creationId xmlns:a16="http://schemas.microsoft.com/office/drawing/2014/main" id="{961D2440-8D2C-478A-7BBF-359AFBF47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499" y="368135"/>
            <a:ext cx="28940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71FE9D-4869-854E-6D25-2B4FAE9866C9}"/>
              </a:ext>
            </a:extLst>
          </p:cNvPr>
          <p:cNvSpPr txBox="1"/>
          <p:nvPr/>
        </p:nvSpPr>
        <p:spPr>
          <a:xfrm>
            <a:off x="3411361" y="2074995"/>
            <a:ext cx="57015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“But with the global success rate for sustainability initiatives at only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many leaders know they need to do substantially more.”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7DEBD-F010-D591-96B8-DD995191D1BC}"/>
              </a:ext>
            </a:extLst>
          </p:cNvPr>
          <p:cNvSpPr txBox="1"/>
          <p:nvPr/>
        </p:nvSpPr>
        <p:spPr>
          <a:xfrm>
            <a:off x="7600208" y="5814019"/>
            <a:ext cx="4474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Source: Bain &amp; Company, “Sustainability Is the Next Digital,” 2020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1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2E40ECF4-E6D2-9614-C330-AEC1E755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620" y="370609"/>
            <a:ext cx="3657600" cy="506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666C1-AA72-1153-7377-EE672E1F623F}"/>
              </a:ext>
            </a:extLst>
          </p:cNvPr>
          <p:cNvSpPr txBox="1"/>
          <p:nvPr/>
        </p:nvSpPr>
        <p:spPr>
          <a:xfrm>
            <a:off x="1426095" y="2076387"/>
            <a:ext cx="1936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Stanley Jevons,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economist and author of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Coal Question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published in 1865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EAFD5-932C-DF39-689C-AF643012F45B}"/>
              </a:ext>
            </a:extLst>
          </p:cNvPr>
          <p:cNvSpPr txBox="1"/>
          <p:nvPr/>
        </p:nvSpPr>
        <p:spPr>
          <a:xfrm>
            <a:off x="9419930" y="5886044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Wikipedia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6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EAFD5-932C-DF39-689C-AF643012F45B}"/>
              </a:ext>
            </a:extLst>
          </p:cNvPr>
          <p:cNvSpPr txBox="1"/>
          <p:nvPr/>
        </p:nvSpPr>
        <p:spPr>
          <a:xfrm>
            <a:off x="8591255" y="5943194"/>
            <a:ext cx="25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Delta Airlines Annual Reports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8520041-74A6-DE52-2E9B-CE2E7A933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488979"/>
              </p:ext>
            </p:extLst>
          </p:nvPr>
        </p:nvGraphicFramePr>
        <p:xfrm>
          <a:off x="3010217" y="1228725"/>
          <a:ext cx="6171565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67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EAFD5-932C-DF39-689C-AF643012F45B}"/>
              </a:ext>
            </a:extLst>
          </p:cNvPr>
          <p:cNvSpPr txBox="1"/>
          <p:nvPr/>
        </p:nvSpPr>
        <p:spPr>
          <a:xfrm>
            <a:off x="8591255" y="5943194"/>
            <a:ext cx="25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Delta Airlines Annual Reports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9A9B4C-97C7-2DB4-1990-2BC550333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223587"/>
              </p:ext>
            </p:extLst>
          </p:nvPr>
        </p:nvGraphicFramePr>
        <p:xfrm>
          <a:off x="3491344" y="922815"/>
          <a:ext cx="5486400" cy="397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976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EAFD5-932C-DF39-689C-AF643012F45B}"/>
              </a:ext>
            </a:extLst>
          </p:cNvPr>
          <p:cNvSpPr txBox="1"/>
          <p:nvPr/>
        </p:nvSpPr>
        <p:spPr>
          <a:xfrm>
            <a:off x="8591255" y="5943194"/>
            <a:ext cx="2385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2020 FedEx Annual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5863D-9D9D-0FF3-BB13-77EEF816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670" y="391885"/>
            <a:ext cx="559266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9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EAFD5-932C-DF39-689C-AF643012F45B}"/>
              </a:ext>
            </a:extLst>
          </p:cNvPr>
          <p:cNvSpPr txBox="1"/>
          <p:nvPr/>
        </p:nvSpPr>
        <p:spPr>
          <a:xfrm>
            <a:off x="8591255" y="5943194"/>
            <a:ext cx="2385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2020 FedEx Annual Report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BBE6480-9BD5-E882-5DFE-944AA2B1B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5" t="39897" r="42636" b="43979"/>
          <a:stretch/>
        </p:blipFill>
        <p:spPr>
          <a:xfrm>
            <a:off x="2024358" y="1508497"/>
            <a:ext cx="8372873" cy="27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9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5607AD-1FF3-B2D5-BD9E-501809741E05}"/>
                  </a:ext>
                </a:extLst>
              </p:cNvPr>
              <p:cNvSpPr txBox="1"/>
              <p:nvPr/>
            </p:nvSpPr>
            <p:spPr>
              <a:xfrm>
                <a:off x="6012873" y="2553440"/>
                <a:ext cx="3800720" cy="7316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metric</m:t>
                          </m:r>
                          <m:r>
                            <a:rPr lang="en-US" sz="2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tons</m:t>
                          </m:r>
                          <m:r>
                            <a:rPr lang="en-US" sz="2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CO</m:t>
                          </m:r>
                          <m:r>
                            <m:rPr>
                              <m:nor/>
                            </m:rPr>
                            <a:rPr lang="en-US" sz="25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emissions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million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dollars</m:t>
                          </m:r>
                          <m:r>
                            <m:rPr>
                              <m:nor/>
                            </m:rPr>
                            <a:rPr lang="en-US" sz="2500" b="0" i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500" b="0" i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revenue</m:t>
                          </m:r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5607AD-1FF3-B2D5-BD9E-501809741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873" y="2553440"/>
                <a:ext cx="3800720" cy="731675"/>
              </a:xfrm>
              <a:prstGeom prst="rect">
                <a:avLst/>
              </a:prstGeom>
              <a:blipFill>
                <a:blip r:embed="rId2"/>
                <a:stretch>
                  <a:fillRect l="-1667" t="-8621" r="-2667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44D37B-D127-046A-96F0-76EE023FEFFB}"/>
              </a:ext>
            </a:extLst>
          </p:cNvPr>
          <p:cNvSpPr txBox="1"/>
          <p:nvPr/>
        </p:nvSpPr>
        <p:spPr>
          <a:xfrm>
            <a:off x="1577273" y="2680750"/>
            <a:ext cx="2522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Intensity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4C23D-D409-8064-64A5-18A968AA27D9}"/>
              </a:ext>
            </a:extLst>
          </p:cNvPr>
          <p:cNvSpPr txBox="1"/>
          <p:nvPr/>
        </p:nvSpPr>
        <p:spPr>
          <a:xfrm>
            <a:off x="4396774" y="2701427"/>
            <a:ext cx="8713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90002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EEA40A4D36F94F80327C812F069774" ma:contentTypeVersion="6" ma:contentTypeDescription="Create a new document." ma:contentTypeScope="" ma:versionID="66e2a6c94a004879af0fa6e2e4912596">
  <xsd:schema xmlns:xsd="http://www.w3.org/2001/XMLSchema" xmlns:xs="http://www.w3.org/2001/XMLSchema" xmlns:p="http://schemas.microsoft.com/office/2006/metadata/properties" xmlns:ns2="f3c91145-d33d-44df-913e-2be5faad8bd7" targetNamespace="http://schemas.microsoft.com/office/2006/metadata/properties" ma:root="true" ma:fieldsID="6aba6b4f559964b985dfaf3c7c785de6" ns2:_="">
    <xsd:import namespace="f3c91145-d33d-44df-913e-2be5faad8b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91145-d33d-44df-913e-2be5faad8b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460575-74D7-4BDE-A1EA-BC39C6A28F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2517D4-B18A-4246-A023-EA831574E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c91145-d33d-44df-913e-2be5faad8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6A456F-140A-4D61-8056-AC5C2A2C3426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f3c91145-d33d-44df-913e-2be5faad8bd7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196</Words>
  <Application>Microsoft Office PowerPoint</Application>
  <PresentationFormat>Widescreen</PresentationFormat>
  <Paragraphs>33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Futura PT Medium</vt:lpstr>
      <vt:lpstr>Times</vt:lpstr>
      <vt:lpstr>Times New Roman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Rowe</dc:creator>
  <cp:lastModifiedBy>Singh, Pamy</cp:lastModifiedBy>
  <cp:revision>19</cp:revision>
  <dcterms:created xsi:type="dcterms:W3CDTF">2019-01-14T13:16:58Z</dcterms:created>
  <dcterms:modified xsi:type="dcterms:W3CDTF">2022-09-21T19:05:19Z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0x0101004DEEA40A4D36F94F80327C812F069774</vt:lpwstr>
  </property>
</Properties>
</file>