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4"/>
  </p:notesMasterIdLst>
  <p:sldIdLst>
    <p:sldId id="256" r:id="rId5"/>
    <p:sldId id="278" r:id="rId6"/>
    <p:sldId id="279" r:id="rId7"/>
    <p:sldId id="281" r:id="rId8"/>
    <p:sldId id="282" r:id="rId9"/>
    <p:sldId id="283" r:id="rId10"/>
    <p:sldId id="284" r:id="rId11"/>
    <p:sldId id="280" r:id="rId12"/>
    <p:sldId id="285" r:id="rId13"/>
    <p:sldId id="286" r:id="rId14"/>
    <p:sldId id="287" r:id="rId15"/>
    <p:sldId id="288" r:id="rId16"/>
    <p:sldId id="294" r:id="rId17"/>
    <p:sldId id="290" r:id="rId18"/>
    <p:sldId id="295" r:id="rId19"/>
    <p:sldId id="296" r:id="rId20"/>
    <p:sldId id="297" r:id="rId21"/>
    <p:sldId id="298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6A"/>
    <a:srgbClr val="9F5237"/>
    <a:srgbClr val="6A0000"/>
    <a:srgbClr val="B1BACF"/>
    <a:srgbClr val="71B358"/>
    <a:srgbClr val="5D8257"/>
    <a:srgbClr val="1C5730"/>
    <a:srgbClr val="ABB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5"/>
  </p:normalViewPr>
  <p:slideViewPr>
    <p:cSldViewPr snapToGrid="0">
      <p:cViewPr varScale="1">
        <p:scale>
          <a:sx n="106" d="100"/>
          <a:sy n="106" d="100"/>
        </p:scale>
        <p:origin x="18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2B303-23DF-7541-813E-1E8087105230}" type="datetimeFigureOut">
              <a:rPr lang="en-US" smtClean="0"/>
              <a:t>7/29/21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C2E4D-F041-8742-8415-10AA5392A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44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876c6520e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876c6520e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876c6520e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876c6520e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8868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876c6520e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876c6520e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8116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876c6520e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876c6520e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83785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876c6520e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876c6520e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44973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876c6520e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876c6520e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97751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876c6520e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876c6520e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51767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876c6520e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876c6520e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90924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876c6520e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876c6520e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58166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876c6520e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876c6520e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6221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8E60B40-BE78-A74B-9FAF-3871B857E19F}" type="datetimeFigureOut">
              <a:rPr lang="en-US" smtClean="0"/>
              <a:t>7/29/21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42C394-E1C3-D345-A9B7-F1C4072BB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8E60B40-BE78-A74B-9FAF-3871B857E19F}" type="datetimeFigureOut">
              <a:rPr lang="en-US" smtClean="0"/>
              <a:t>7/29/21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42C394-E1C3-D345-A9B7-F1C4072BB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081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8E60B40-BE78-A74B-9FAF-3871B857E19F}" type="datetimeFigureOut">
              <a:rPr lang="en-US" smtClean="0"/>
              <a:t>7/29/21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42C394-E1C3-D345-A9B7-F1C4072BB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82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3" y="1588342"/>
            <a:ext cx="745763" cy="61101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758200"/>
            <a:ext cx="7688700" cy="71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771833"/>
            <a:ext cx="7688700" cy="30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6333135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/>
            <a:fld id="{00000000-1234-1234-1234-123412341234}" type="slidenum">
              <a:rPr lang="en" smtClean="0"/>
              <a:pPr algn="r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87647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8E60B40-BE78-A74B-9FAF-3871B857E19F}" type="datetimeFigureOut">
              <a:rPr lang="en-US" smtClean="0"/>
              <a:t>7/29/21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42C394-E1C3-D345-A9B7-F1C4072BB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3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8E60B40-BE78-A74B-9FAF-3871B857E19F}" type="datetimeFigureOut">
              <a:rPr lang="en-US" smtClean="0"/>
              <a:t>7/29/21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42C394-E1C3-D345-A9B7-F1C4072BB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21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8E60B40-BE78-A74B-9FAF-3871B857E19F}" type="datetimeFigureOut">
              <a:rPr lang="en-US" smtClean="0"/>
              <a:t>7/29/21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42C394-E1C3-D345-A9B7-F1C4072BB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73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8E60B40-BE78-A74B-9FAF-3871B857E19F}" type="datetimeFigureOut">
              <a:rPr lang="en-US" smtClean="0"/>
              <a:t>7/29/21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42C394-E1C3-D345-A9B7-F1C4072BB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05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8E60B40-BE78-A74B-9FAF-3871B857E19F}" type="datetimeFigureOut">
              <a:rPr lang="en-US" smtClean="0"/>
              <a:t>7/29/21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42C394-E1C3-D345-A9B7-F1C4072BB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7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8E60B40-BE78-A74B-9FAF-3871B857E19F}" type="datetimeFigureOut">
              <a:rPr lang="en-US" smtClean="0"/>
              <a:t>7/29/21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42C394-E1C3-D345-A9B7-F1C4072BB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308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8E60B40-BE78-A74B-9FAF-3871B857E19F}" type="datetimeFigureOut">
              <a:rPr lang="en-US" smtClean="0"/>
              <a:t>7/29/21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42C394-E1C3-D345-A9B7-F1C4072BB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144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8E60B40-BE78-A74B-9FAF-3871B857E19F}" type="datetimeFigureOut">
              <a:rPr lang="en-US" smtClean="0"/>
              <a:t>7/29/21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42C394-E1C3-D345-A9B7-F1C4072BB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611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9456921-EA29-0B4E-A670-79FD34219E4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907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kleinimp@Stanford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EBEB61-3486-4E41-9EDA-754F7DA2379A}"/>
              </a:ext>
            </a:extLst>
          </p:cNvPr>
          <p:cNvSpPr/>
          <p:nvPr/>
        </p:nvSpPr>
        <p:spPr>
          <a:xfrm>
            <a:off x="1255922" y="1553377"/>
            <a:ext cx="7888078" cy="3238959"/>
          </a:xfrm>
          <a:prstGeom prst="rect">
            <a:avLst/>
          </a:prstGeom>
          <a:solidFill>
            <a:srgbClr val="9F52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001489F-E40A-D243-B629-E9ED5FE0A719}"/>
              </a:ext>
            </a:extLst>
          </p:cNvPr>
          <p:cNvCxnSpPr>
            <a:cxnSpLocks/>
          </p:cNvCxnSpPr>
          <p:nvPr/>
        </p:nvCxnSpPr>
        <p:spPr>
          <a:xfrm>
            <a:off x="1740665" y="3748191"/>
            <a:ext cx="740333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2B7B555-580A-2349-A7DB-6B986FD193D1}"/>
              </a:ext>
            </a:extLst>
          </p:cNvPr>
          <p:cNvSpPr txBox="1"/>
          <p:nvPr/>
        </p:nvSpPr>
        <p:spPr>
          <a:xfrm>
            <a:off x="1652530" y="3800194"/>
            <a:ext cx="7045286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Ubuntu"/>
                <a:cs typeface="Calibri" panose="020F0502020204030204"/>
              </a:rPr>
              <a:t>Dan Klein, Lecturer, Stanford Graduate School of Business and Department of Theater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28DC59-A2A7-254B-A4BA-E277712831E4}"/>
              </a:ext>
            </a:extLst>
          </p:cNvPr>
          <p:cNvSpPr/>
          <p:nvPr/>
        </p:nvSpPr>
        <p:spPr>
          <a:xfrm>
            <a:off x="0" y="1553378"/>
            <a:ext cx="1206346" cy="3238959"/>
          </a:xfrm>
          <a:prstGeom prst="rect">
            <a:avLst/>
          </a:prstGeom>
          <a:solidFill>
            <a:srgbClr val="6A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F29480-787C-C944-9C8C-5E13354FE4FF}"/>
              </a:ext>
            </a:extLst>
          </p:cNvPr>
          <p:cNvSpPr txBox="1"/>
          <p:nvPr/>
        </p:nvSpPr>
        <p:spPr>
          <a:xfrm>
            <a:off x="1535584" y="2051837"/>
            <a:ext cx="7279177" cy="62940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4000"/>
              </a:lnSpc>
            </a:pPr>
            <a:r>
              <a:rPr lang="en-US" sz="4500" b="1" dirty="0">
                <a:solidFill>
                  <a:schemeClr val="bg1"/>
                </a:solidFill>
              </a:rPr>
              <a:t>Acting With Power</a:t>
            </a:r>
            <a:endParaRPr lang="en-US" baseline="300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1496C5-2D27-1F4E-A646-60E6E975ACDE}"/>
              </a:ext>
            </a:extLst>
          </p:cNvPr>
          <p:cNvSpPr txBox="1"/>
          <p:nvPr/>
        </p:nvSpPr>
        <p:spPr>
          <a:xfrm>
            <a:off x="1642251" y="2792975"/>
            <a:ext cx="7279177" cy="867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3000"/>
              </a:lnSpc>
            </a:pPr>
            <a:r>
              <a:rPr lang="en-US" sz="3000" dirty="0">
                <a:solidFill>
                  <a:schemeClr val="bg1"/>
                </a:solidFill>
                <a:latin typeface="Ubuntu"/>
              </a:rPr>
              <a:t>A Workshop to Find the Golden Zone Between Status and Connection</a:t>
            </a:r>
            <a:endParaRPr lang="en-US" sz="3000" dirty="0">
              <a:solidFill>
                <a:schemeClr val="bg1"/>
              </a:solidFill>
              <a:latin typeface="Ubuntu"/>
              <a:cs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1F62B18-9465-455B-B860-1D09A3CF46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6225991"/>
            <a:ext cx="9067800" cy="16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904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729450" y="217590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High Power</a:t>
            </a:r>
            <a:endParaRPr dirty="0"/>
          </a:p>
        </p:txBody>
      </p:sp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>
            <a:off x="578200" y="2936125"/>
            <a:ext cx="783995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 dirty="0"/>
              <a:t>General:		     Warm: 		           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Take up space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Keep your head still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Use smooth movements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Breathe fully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Speak in complete sentences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Be in control</a:t>
            </a:r>
          </a:p>
          <a:p>
            <a:pPr marL="0" indent="0"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88" name="Google Shape;88;p13"/>
          <p:cNvSpPr txBox="1"/>
          <p:nvPr/>
        </p:nvSpPr>
        <p:spPr>
          <a:xfrm>
            <a:off x="3681661" y="3427521"/>
            <a:ext cx="2213811" cy="1769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endParaRPr dirty="0">
              <a:latin typeface="Georgia"/>
              <a:ea typeface="Georgia"/>
              <a:cs typeface="Georgia"/>
              <a:sym typeface="Georgia"/>
            </a:endParaRPr>
          </a:p>
          <a:p>
            <a:endParaRPr dirty="0"/>
          </a:p>
        </p:txBody>
      </p:sp>
      <p:sp>
        <p:nvSpPr>
          <p:cNvPr id="89" name="Google Shape;89;p13"/>
          <p:cNvSpPr txBox="1"/>
          <p:nvPr/>
        </p:nvSpPr>
        <p:spPr>
          <a:xfrm>
            <a:off x="6477499" y="2936121"/>
            <a:ext cx="2329617" cy="2261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sz="2800" dirty="0">
                <a:ea typeface="Georgia"/>
                <a:cs typeface="Georgia"/>
                <a:sym typeface="Georgia"/>
              </a:rPr>
              <a:t>Cold:</a:t>
            </a:r>
            <a:endParaRPr sz="2800" dirty="0">
              <a:ea typeface="Georgia"/>
              <a:cs typeface="Georgia"/>
              <a:sym typeface="Georgia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29896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729450" y="217590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High Power</a:t>
            </a:r>
            <a:endParaRPr dirty="0"/>
          </a:p>
        </p:txBody>
      </p:sp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>
            <a:off x="578200" y="2936125"/>
            <a:ext cx="783995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 dirty="0"/>
              <a:t>General:		     Warm: 		           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Take up space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Keep your head still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Use smooth movements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Breathe fully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Speak in complete sentences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Be in control</a:t>
            </a:r>
          </a:p>
          <a:p>
            <a:pPr marL="0" indent="0"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88" name="Google Shape;88;p13"/>
          <p:cNvSpPr txBox="1"/>
          <p:nvPr/>
        </p:nvSpPr>
        <p:spPr>
          <a:xfrm>
            <a:off x="3753851" y="3427522"/>
            <a:ext cx="2213811" cy="1769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Maintain eye contact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Initiate physical &amp; psychological contact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Protect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Defend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Encourage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Support</a:t>
            </a:r>
          </a:p>
          <a:p>
            <a:pPr>
              <a:lnSpc>
                <a:spcPct val="115000"/>
              </a:lnSpc>
            </a:pPr>
            <a:endParaRPr dirty="0">
              <a:latin typeface="Georgia"/>
              <a:ea typeface="Georgia"/>
              <a:cs typeface="Georgia"/>
              <a:sym typeface="Georgia"/>
            </a:endParaRPr>
          </a:p>
          <a:p>
            <a:endParaRPr dirty="0"/>
          </a:p>
        </p:txBody>
      </p:sp>
      <p:sp>
        <p:nvSpPr>
          <p:cNvPr id="89" name="Google Shape;89;p13"/>
          <p:cNvSpPr txBox="1"/>
          <p:nvPr/>
        </p:nvSpPr>
        <p:spPr>
          <a:xfrm>
            <a:off x="6477499" y="2936121"/>
            <a:ext cx="2329617" cy="2261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sz="2800" dirty="0">
                <a:ea typeface="Georgia"/>
                <a:cs typeface="Georgia"/>
                <a:sym typeface="Georgia"/>
              </a:rPr>
              <a:t>Cold:</a:t>
            </a:r>
            <a:endParaRPr sz="2800" dirty="0">
              <a:ea typeface="Georgia"/>
              <a:cs typeface="Georgia"/>
              <a:sym typeface="Georgia"/>
            </a:endParaRPr>
          </a:p>
          <a:p>
            <a:pPr>
              <a:lnSpc>
                <a:spcPct val="115000"/>
              </a:lnSpc>
            </a:pPr>
            <a:endParaRPr lang="en-US" sz="1600" dirty="0">
              <a:latin typeface="Georgia"/>
              <a:ea typeface="Georgia"/>
              <a:cs typeface="Georgia"/>
              <a:sym typeface="Georgia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83971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729450" y="217590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High Power</a:t>
            </a:r>
            <a:endParaRPr dirty="0"/>
          </a:p>
        </p:txBody>
      </p:sp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>
            <a:off x="578200" y="2936125"/>
            <a:ext cx="783995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 dirty="0"/>
              <a:t>General:		     Warm: 		           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Take up space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Keep your head still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Use smooth movements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Breathe fully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Speak in complete sentences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Be in control</a:t>
            </a:r>
          </a:p>
          <a:p>
            <a:pPr marL="0" indent="0"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88" name="Google Shape;88;p13"/>
          <p:cNvSpPr txBox="1"/>
          <p:nvPr/>
        </p:nvSpPr>
        <p:spPr>
          <a:xfrm>
            <a:off x="3753851" y="3427522"/>
            <a:ext cx="2213811" cy="1769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Maintain eye contact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Initiate physical &amp; psychological contact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Protect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Defend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Encourage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Support</a:t>
            </a:r>
          </a:p>
          <a:p>
            <a:pPr>
              <a:lnSpc>
                <a:spcPct val="115000"/>
              </a:lnSpc>
            </a:pPr>
            <a:endParaRPr dirty="0">
              <a:latin typeface="Georgia"/>
              <a:ea typeface="Georgia"/>
              <a:cs typeface="Georgia"/>
              <a:sym typeface="Georgia"/>
            </a:endParaRPr>
          </a:p>
          <a:p>
            <a:endParaRPr dirty="0"/>
          </a:p>
        </p:txBody>
      </p:sp>
      <p:sp>
        <p:nvSpPr>
          <p:cNvPr id="89" name="Google Shape;89;p13"/>
          <p:cNvSpPr txBox="1"/>
          <p:nvPr/>
        </p:nvSpPr>
        <p:spPr>
          <a:xfrm>
            <a:off x="6477499" y="2936121"/>
            <a:ext cx="2329617" cy="2261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sz="2800" dirty="0">
                <a:ea typeface="Georgia"/>
                <a:cs typeface="Georgia"/>
                <a:sym typeface="Georgia"/>
              </a:rPr>
              <a:t>Cold:</a:t>
            </a:r>
            <a:endParaRPr sz="2800" dirty="0">
              <a:ea typeface="Georgia"/>
              <a:cs typeface="Georgia"/>
              <a:sym typeface="Georgia"/>
            </a:endParaRP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Don’t bother looking (or stare people down)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Interrupt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Change the subject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Be aloof, unpredictable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Dominate and belittle</a:t>
            </a:r>
          </a:p>
          <a:p>
            <a:pPr>
              <a:lnSpc>
                <a:spcPct val="115000"/>
              </a:lnSpc>
            </a:pPr>
            <a:endParaRPr lang="en-US" sz="1600" dirty="0">
              <a:latin typeface="Georgia"/>
              <a:ea typeface="Georgia"/>
              <a:cs typeface="Georgia"/>
              <a:sym typeface="Georgia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2948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02;p29">
            <a:extLst>
              <a:ext uri="{FF2B5EF4-FFF2-40B4-BE49-F238E27FC236}">
                <a16:creationId xmlns:a16="http://schemas.microsoft.com/office/drawing/2014/main" id="{E4DC1EF2-B5D6-2C43-8030-D605282271B7}"/>
              </a:ext>
            </a:extLst>
          </p:cNvPr>
          <p:cNvSpPr/>
          <p:nvPr/>
        </p:nvSpPr>
        <p:spPr>
          <a:xfrm>
            <a:off x="2743199" y="1593056"/>
            <a:ext cx="3657601" cy="3671887"/>
          </a:xfrm>
          <a:prstGeom prst="flowChartProcess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A5DBB7E-6B66-A94C-BC3A-6C20BEDBD648}"/>
              </a:ext>
            </a:extLst>
          </p:cNvPr>
          <p:cNvGraphicFramePr>
            <a:graphicFrameLocks noGrp="1"/>
          </p:cNvGraphicFramePr>
          <p:nvPr/>
        </p:nvGraphicFramePr>
        <p:xfrm>
          <a:off x="2743198" y="1593055"/>
          <a:ext cx="4415591" cy="3671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3812">
                  <a:extLst>
                    <a:ext uri="{9D8B030D-6E8A-4147-A177-3AD203B41FA5}">
                      <a16:colId xmlns:a16="http://schemas.microsoft.com/office/drawing/2014/main" val="3320054163"/>
                    </a:ext>
                  </a:extLst>
                </a:gridCol>
                <a:gridCol w="2201779">
                  <a:extLst>
                    <a:ext uri="{9D8B030D-6E8A-4147-A177-3AD203B41FA5}">
                      <a16:colId xmlns:a16="http://schemas.microsoft.com/office/drawing/2014/main" val="3420133353"/>
                    </a:ext>
                  </a:extLst>
                </a:gridCol>
              </a:tblGrid>
              <a:tr h="18359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678901"/>
                  </a:ext>
                </a:extLst>
              </a:tr>
              <a:tr h="183594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2569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596C82A-C408-1245-9A0C-5D1A499F238D}"/>
              </a:ext>
            </a:extLst>
          </p:cNvPr>
          <p:cNvSpPr txBox="1"/>
          <p:nvPr/>
        </p:nvSpPr>
        <p:spPr>
          <a:xfrm>
            <a:off x="1985209" y="2526632"/>
            <a:ext cx="608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925365-386D-9C48-88F9-AC0CEE4EA890}"/>
              </a:ext>
            </a:extLst>
          </p:cNvPr>
          <p:cNvSpPr txBox="1"/>
          <p:nvPr/>
        </p:nvSpPr>
        <p:spPr>
          <a:xfrm>
            <a:off x="1985210" y="4343400"/>
            <a:ext cx="1015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down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7F34F-E6A2-3A42-8222-8B4D526183B2}"/>
              </a:ext>
            </a:extLst>
          </p:cNvPr>
          <p:cNvSpPr txBox="1"/>
          <p:nvPr/>
        </p:nvSpPr>
        <p:spPr>
          <a:xfrm>
            <a:off x="661737" y="3320716"/>
            <a:ext cx="1203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Power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AE26E-2057-474D-B6BE-1A2D3BE2C2EB}"/>
              </a:ext>
            </a:extLst>
          </p:cNvPr>
          <p:cNvSpPr txBox="1"/>
          <p:nvPr/>
        </p:nvSpPr>
        <p:spPr>
          <a:xfrm>
            <a:off x="4391526" y="6027821"/>
            <a:ext cx="1614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Connection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B66860-3096-684F-AD5B-766F3488CF14}"/>
              </a:ext>
            </a:extLst>
          </p:cNvPr>
          <p:cNvSpPr txBox="1"/>
          <p:nvPr/>
        </p:nvSpPr>
        <p:spPr>
          <a:xfrm>
            <a:off x="3645568" y="5438274"/>
            <a:ext cx="577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cold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31510E-4176-9547-B425-A7BC848734FB}"/>
              </a:ext>
            </a:extLst>
          </p:cNvPr>
          <p:cNvSpPr txBox="1"/>
          <p:nvPr/>
        </p:nvSpPr>
        <p:spPr>
          <a:xfrm>
            <a:off x="5823284" y="5450305"/>
            <a:ext cx="722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warm</a:t>
            </a:r>
          </a:p>
        </p:txBody>
      </p:sp>
    </p:spTree>
    <p:extLst>
      <p:ext uri="{BB962C8B-B14F-4D97-AF65-F5344CB8AC3E}">
        <p14:creationId xmlns:p14="http://schemas.microsoft.com/office/powerpoint/2010/main" val="3486572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02;p29">
            <a:extLst>
              <a:ext uri="{FF2B5EF4-FFF2-40B4-BE49-F238E27FC236}">
                <a16:creationId xmlns:a16="http://schemas.microsoft.com/office/drawing/2014/main" id="{E4DC1EF2-B5D6-2C43-8030-D605282271B7}"/>
              </a:ext>
            </a:extLst>
          </p:cNvPr>
          <p:cNvSpPr/>
          <p:nvPr/>
        </p:nvSpPr>
        <p:spPr>
          <a:xfrm>
            <a:off x="2743199" y="1593056"/>
            <a:ext cx="3657601" cy="3671887"/>
          </a:xfrm>
          <a:prstGeom prst="flowChartProcess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A5DBB7E-6B66-A94C-BC3A-6C20BEDBD6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522358"/>
              </p:ext>
            </p:extLst>
          </p:nvPr>
        </p:nvGraphicFramePr>
        <p:xfrm>
          <a:off x="2743198" y="1593055"/>
          <a:ext cx="4415591" cy="3671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3812">
                  <a:extLst>
                    <a:ext uri="{9D8B030D-6E8A-4147-A177-3AD203B41FA5}">
                      <a16:colId xmlns:a16="http://schemas.microsoft.com/office/drawing/2014/main" val="3320054163"/>
                    </a:ext>
                  </a:extLst>
                </a:gridCol>
                <a:gridCol w="2201779">
                  <a:extLst>
                    <a:ext uri="{9D8B030D-6E8A-4147-A177-3AD203B41FA5}">
                      <a16:colId xmlns:a16="http://schemas.microsoft.com/office/drawing/2014/main" val="3420133353"/>
                    </a:ext>
                  </a:extLst>
                </a:gridCol>
              </a:tblGrid>
              <a:tr h="1835944">
                <a:tc>
                  <a:txBody>
                    <a:bodyPr/>
                    <a:lstStyle/>
                    <a:p>
                      <a:r>
                        <a:rPr lang="en-US" dirty="0"/>
                        <a:t>Aloof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Domineering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   Jerk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678901"/>
                  </a:ext>
                </a:extLst>
              </a:tr>
              <a:tr h="18359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2569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596C82A-C408-1245-9A0C-5D1A499F238D}"/>
              </a:ext>
            </a:extLst>
          </p:cNvPr>
          <p:cNvSpPr txBox="1"/>
          <p:nvPr/>
        </p:nvSpPr>
        <p:spPr>
          <a:xfrm>
            <a:off x="1985209" y="2526632"/>
            <a:ext cx="608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925365-386D-9C48-88F9-AC0CEE4EA890}"/>
              </a:ext>
            </a:extLst>
          </p:cNvPr>
          <p:cNvSpPr txBox="1"/>
          <p:nvPr/>
        </p:nvSpPr>
        <p:spPr>
          <a:xfrm>
            <a:off x="1985210" y="4343400"/>
            <a:ext cx="1015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down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7F34F-E6A2-3A42-8222-8B4D526183B2}"/>
              </a:ext>
            </a:extLst>
          </p:cNvPr>
          <p:cNvSpPr txBox="1"/>
          <p:nvPr/>
        </p:nvSpPr>
        <p:spPr>
          <a:xfrm>
            <a:off x="661737" y="3320716"/>
            <a:ext cx="1203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Power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AE26E-2057-474D-B6BE-1A2D3BE2C2EB}"/>
              </a:ext>
            </a:extLst>
          </p:cNvPr>
          <p:cNvSpPr txBox="1"/>
          <p:nvPr/>
        </p:nvSpPr>
        <p:spPr>
          <a:xfrm>
            <a:off x="4391526" y="6027821"/>
            <a:ext cx="1614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Connection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B66860-3096-684F-AD5B-766F3488CF14}"/>
              </a:ext>
            </a:extLst>
          </p:cNvPr>
          <p:cNvSpPr txBox="1"/>
          <p:nvPr/>
        </p:nvSpPr>
        <p:spPr>
          <a:xfrm>
            <a:off x="3645568" y="5438274"/>
            <a:ext cx="577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cold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31510E-4176-9547-B425-A7BC848734FB}"/>
              </a:ext>
            </a:extLst>
          </p:cNvPr>
          <p:cNvSpPr txBox="1"/>
          <p:nvPr/>
        </p:nvSpPr>
        <p:spPr>
          <a:xfrm>
            <a:off x="5823284" y="5450305"/>
            <a:ext cx="722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warm</a:t>
            </a:r>
          </a:p>
        </p:txBody>
      </p:sp>
    </p:spTree>
    <p:extLst>
      <p:ext uri="{BB962C8B-B14F-4D97-AF65-F5344CB8AC3E}">
        <p14:creationId xmlns:p14="http://schemas.microsoft.com/office/powerpoint/2010/main" val="11966405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02;p29">
            <a:extLst>
              <a:ext uri="{FF2B5EF4-FFF2-40B4-BE49-F238E27FC236}">
                <a16:creationId xmlns:a16="http://schemas.microsoft.com/office/drawing/2014/main" id="{E4DC1EF2-B5D6-2C43-8030-D605282271B7}"/>
              </a:ext>
            </a:extLst>
          </p:cNvPr>
          <p:cNvSpPr/>
          <p:nvPr/>
        </p:nvSpPr>
        <p:spPr>
          <a:xfrm>
            <a:off x="2743199" y="1593056"/>
            <a:ext cx="3657601" cy="3671887"/>
          </a:xfrm>
          <a:prstGeom prst="flowChartProcess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A5DBB7E-6B66-A94C-BC3A-6C20BEDBD6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066349"/>
              </p:ext>
            </p:extLst>
          </p:nvPr>
        </p:nvGraphicFramePr>
        <p:xfrm>
          <a:off x="2743198" y="1593055"/>
          <a:ext cx="4415591" cy="3671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3812">
                  <a:extLst>
                    <a:ext uri="{9D8B030D-6E8A-4147-A177-3AD203B41FA5}">
                      <a16:colId xmlns:a16="http://schemas.microsoft.com/office/drawing/2014/main" val="3320054163"/>
                    </a:ext>
                  </a:extLst>
                </a:gridCol>
                <a:gridCol w="2201779">
                  <a:extLst>
                    <a:ext uri="{9D8B030D-6E8A-4147-A177-3AD203B41FA5}">
                      <a16:colId xmlns:a16="http://schemas.microsoft.com/office/drawing/2014/main" val="3420133353"/>
                    </a:ext>
                  </a:extLst>
                </a:gridCol>
              </a:tblGrid>
              <a:tr h="1835944">
                <a:tc>
                  <a:txBody>
                    <a:bodyPr/>
                    <a:lstStyle/>
                    <a:p>
                      <a:r>
                        <a:rPr lang="en-US" dirty="0"/>
                        <a:t>Aloof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Domineering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   Jerk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678901"/>
                  </a:ext>
                </a:extLst>
              </a:tr>
              <a:tr h="18359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Empathetic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Endearing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  Adorable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2569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596C82A-C408-1245-9A0C-5D1A499F238D}"/>
              </a:ext>
            </a:extLst>
          </p:cNvPr>
          <p:cNvSpPr txBox="1"/>
          <p:nvPr/>
        </p:nvSpPr>
        <p:spPr>
          <a:xfrm>
            <a:off x="1985209" y="2526632"/>
            <a:ext cx="608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925365-386D-9C48-88F9-AC0CEE4EA890}"/>
              </a:ext>
            </a:extLst>
          </p:cNvPr>
          <p:cNvSpPr txBox="1"/>
          <p:nvPr/>
        </p:nvSpPr>
        <p:spPr>
          <a:xfrm>
            <a:off x="1985210" y="4343400"/>
            <a:ext cx="1015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down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7F34F-E6A2-3A42-8222-8B4D526183B2}"/>
              </a:ext>
            </a:extLst>
          </p:cNvPr>
          <p:cNvSpPr txBox="1"/>
          <p:nvPr/>
        </p:nvSpPr>
        <p:spPr>
          <a:xfrm>
            <a:off x="661737" y="3320716"/>
            <a:ext cx="1203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Power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AE26E-2057-474D-B6BE-1A2D3BE2C2EB}"/>
              </a:ext>
            </a:extLst>
          </p:cNvPr>
          <p:cNvSpPr txBox="1"/>
          <p:nvPr/>
        </p:nvSpPr>
        <p:spPr>
          <a:xfrm>
            <a:off x="4391526" y="6027821"/>
            <a:ext cx="1614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Connection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B66860-3096-684F-AD5B-766F3488CF14}"/>
              </a:ext>
            </a:extLst>
          </p:cNvPr>
          <p:cNvSpPr txBox="1"/>
          <p:nvPr/>
        </p:nvSpPr>
        <p:spPr>
          <a:xfrm>
            <a:off x="3645568" y="5438274"/>
            <a:ext cx="577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cold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31510E-4176-9547-B425-A7BC848734FB}"/>
              </a:ext>
            </a:extLst>
          </p:cNvPr>
          <p:cNvSpPr txBox="1"/>
          <p:nvPr/>
        </p:nvSpPr>
        <p:spPr>
          <a:xfrm>
            <a:off x="5823284" y="5450305"/>
            <a:ext cx="722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warm</a:t>
            </a:r>
          </a:p>
        </p:txBody>
      </p:sp>
    </p:spTree>
    <p:extLst>
      <p:ext uri="{BB962C8B-B14F-4D97-AF65-F5344CB8AC3E}">
        <p14:creationId xmlns:p14="http://schemas.microsoft.com/office/powerpoint/2010/main" val="1280605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02;p29">
            <a:extLst>
              <a:ext uri="{FF2B5EF4-FFF2-40B4-BE49-F238E27FC236}">
                <a16:creationId xmlns:a16="http://schemas.microsoft.com/office/drawing/2014/main" id="{E4DC1EF2-B5D6-2C43-8030-D605282271B7}"/>
              </a:ext>
            </a:extLst>
          </p:cNvPr>
          <p:cNvSpPr/>
          <p:nvPr/>
        </p:nvSpPr>
        <p:spPr>
          <a:xfrm>
            <a:off x="2743199" y="1593056"/>
            <a:ext cx="3657601" cy="3671887"/>
          </a:xfrm>
          <a:prstGeom prst="flowChartProcess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A5DBB7E-6B66-A94C-BC3A-6C20BEDBD6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806085"/>
              </p:ext>
            </p:extLst>
          </p:nvPr>
        </p:nvGraphicFramePr>
        <p:xfrm>
          <a:off x="2743198" y="1593055"/>
          <a:ext cx="4415591" cy="3671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3812">
                  <a:extLst>
                    <a:ext uri="{9D8B030D-6E8A-4147-A177-3AD203B41FA5}">
                      <a16:colId xmlns:a16="http://schemas.microsoft.com/office/drawing/2014/main" val="3320054163"/>
                    </a:ext>
                  </a:extLst>
                </a:gridCol>
                <a:gridCol w="2201779">
                  <a:extLst>
                    <a:ext uri="{9D8B030D-6E8A-4147-A177-3AD203B41FA5}">
                      <a16:colId xmlns:a16="http://schemas.microsoft.com/office/drawing/2014/main" val="3420133353"/>
                    </a:ext>
                  </a:extLst>
                </a:gridCol>
              </a:tblGrid>
              <a:tr h="1835944">
                <a:tc>
                  <a:txBody>
                    <a:bodyPr/>
                    <a:lstStyle/>
                    <a:p>
                      <a:r>
                        <a:rPr lang="en-US" dirty="0"/>
                        <a:t>Aloof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Domineering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   Jerk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678901"/>
                  </a:ext>
                </a:extLst>
              </a:tr>
              <a:tr h="1835944">
                <a:tc>
                  <a:txBody>
                    <a:bodyPr/>
                    <a:lstStyle/>
                    <a:p>
                      <a:r>
                        <a:rPr lang="en-US" dirty="0"/>
                        <a:t>Avoidant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Pathetic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 Pitiable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Empathetic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Endearing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  Adorable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2569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596C82A-C408-1245-9A0C-5D1A499F238D}"/>
              </a:ext>
            </a:extLst>
          </p:cNvPr>
          <p:cNvSpPr txBox="1"/>
          <p:nvPr/>
        </p:nvSpPr>
        <p:spPr>
          <a:xfrm>
            <a:off x="1985209" y="2526632"/>
            <a:ext cx="608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925365-386D-9C48-88F9-AC0CEE4EA890}"/>
              </a:ext>
            </a:extLst>
          </p:cNvPr>
          <p:cNvSpPr txBox="1"/>
          <p:nvPr/>
        </p:nvSpPr>
        <p:spPr>
          <a:xfrm>
            <a:off x="1985210" y="4343400"/>
            <a:ext cx="1015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down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7F34F-E6A2-3A42-8222-8B4D526183B2}"/>
              </a:ext>
            </a:extLst>
          </p:cNvPr>
          <p:cNvSpPr txBox="1"/>
          <p:nvPr/>
        </p:nvSpPr>
        <p:spPr>
          <a:xfrm>
            <a:off x="661737" y="3320716"/>
            <a:ext cx="1203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Power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AE26E-2057-474D-B6BE-1A2D3BE2C2EB}"/>
              </a:ext>
            </a:extLst>
          </p:cNvPr>
          <p:cNvSpPr txBox="1"/>
          <p:nvPr/>
        </p:nvSpPr>
        <p:spPr>
          <a:xfrm>
            <a:off x="4391526" y="6027821"/>
            <a:ext cx="1614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Connection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B66860-3096-684F-AD5B-766F3488CF14}"/>
              </a:ext>
            </a:extLst>
          </p:cNvPr>
          <p:cNvSpPr txBox="1"/>
          <p:nvPr/>
        </p:nvSpPr>
        <p:spPr>
          <a:xfrm>
            <a:off x="3645568" y="5438274"/>
            <a:ext cx="577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cold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31510E-4176-9547-B425-A7BC848734FB}"/>
              </a:ext>
            </a:extLst>
          </p:cNvPr>
          <p:cNvSpPr txBox="1"/>
          <p:nvPr/>
        </p:nvSpPr>
        <p:spPr>
          <a:xfrm>
            <a:off x="5823284" y="5450305"/>
            <a:ext cx="722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warm</a:t>
            </a:r>
          </a:p>
        </p:txBody>
      </p:sp>
    </p:spTree>
    <p:extLst>
      <p:ext uri="{BB962C8B-B14F-4D97-AF65-F5344CB8AC3E}">
        <p14:creationId xmlns:p14="http://schemas.microsoft.com/office/powerpoint/2010/main" val="13775791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02;p29">
            <a:extLst>
              <a:ext uri="{FF2B5EF4-FFF2-40B4-BE49-F238E27FC236}">
                <a16:creationId xmlns:a16="http://schemas.microsoft.com/office/drawing/2014/main" id="{E4DC1EF2-B5D6-2C43-8030-D605282271B7}"/>
              </a:ext>
            </a:extLst>
          </p:cNvPr>
          <p:cNvSpPr/>
          <p:nvPr/>
        </p:nvSpPr>
        <p:spPr>
          <a:xfrm>
            <a:off x="2743199" y="1593056"/>
            <a:ext cx="3657601" cy="3671887"/>
          </a:xfrm>
          <a:prstGeom prst="flowChartProcess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A5DBB7E-6B66-A94C-BC3A-6C20BEDBD648}"/>
              </a:ext>
            </a:extLst>
          </p:cNvPr>
          <p:cNvGraphicFramePr>
            <a:graphicFrameLocks noGrp="1"/>
          </p:cNvGraphicFramePr>
          <p:nvPr/>
        </p:nvGraphicFramePr>
        <p:xfrm>
          <a:off x="2743198" y="1593055"/>
          <a:ext cx="4415591" cy="3671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3812">
                  <a:extLst>
                    <a:ext uri="{9D8B030D-6E8A-4147-A177-3AD203B41FA5}">
                      <a16:colId xmlns:a16="http://schemas.microsoft.com/office/drawing/2014/main" val="3320054163"/>
                    </a:ext>
                  </a:extLst>
                </a:gridCol>
                <a:gridCol w="2201779">
                  <a:extLst>
                    <a:ext uri="{9D8B030D-6E8A-4147-A177-3AD203B41FA5}">
                      <a16:colId xmlns:a16="http://schemas.microsoft.com/office/drawing/2014/main" val="3420133353"/>
                    </a:ext>
                  </a:extLst>
                </a:gridCol>
              </a:tblGrid>
              <a:tr h="1835944">
                <a:tc>
                  <a:txBody>
                    <a:bodyPr/>
                    <a:lstStyle/>
                    <a:p>
                      <a:r>
                        <a:rPr lang="en-US" dirty="0"/>
                        <a:t>Aloof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Domineering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   Jerk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Mentor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Advisor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  Beloved Leader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678901"/>
                  </a:ext>
                </a:extLst>
              </a:tr>
              <a:tr h="1835944">
                <a:tc>
                  <a:txBody>
                    <a:bodyPr/>
                    <a:lstStyle/>
                    <a:p>
                      <a:r>
                        <a:rPr lang="en-US" dirty="0"/>
                        <a:t>Avoidant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Pathetic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 Pitiable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Empathetic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Endearing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    Adorable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2569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596C82A-C408-1245-9A0C-5D1A499F238D}"/>
              </a:ext>
            </a:extLst>
          </p:cNvPr>
          <p:cNvSpPr txBox="1"/>
          <p:nvPr/>
        </p:nvSpPr>
        <p:spPr>
          <a:xfrm>
            <a:off x="1985209" y="2526632"/>
            <a:ext cx="608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925365-386D-9C48-88F9-AC0CEE4EA890}"/>
              </a:ext>
            </a:extLst>
          </p:cNvPr>
          <p:cNvSpPr txBox="1"/>
          <p:nvPr/>
        </p:nvSpPr>
        <p:spPr>
          <a:xfrm>
            <a:off x="1985210" y="4343400"/>
            <a:ext cx="1015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down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7F34F-E6A2-3A42-8222-8B4D526183B2}"/>
              </a:ext>
            </a:extLst>
          </p:cNvPr>
          <p:cNvSpPr txBox="1"/>
          <p:nvPr/>
        </p:nvSpPr>
        <p:spPr>
          <a:xfrm>
            <a:off x="661737" y="3320716"/>
            <a:ext cx="1203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Power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AE26E-2057-474D-B6BE-1A2D3BE2C2EB}"/>
              </a:ext>
            </a:extLst>
          </p:cNvPr>
          <p:cNvSpPr txBox="1"/>
          <p:nvPr/>
        </p:nvSpPr>
        <p:spPr>
          <a:xfrm>
            <a:off x="4391526" y="6027821"/>
            <a:ext cx="1614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Connection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B66860-3096-684F-AD5B-766F3488CF14}"/>
              </a:ext>
            </a:extLst>
          </p:cNvPr>
          <p:cNvSpPr txBox="1"/>
          <p:nvPr/>
        </p:nvSpPr>
        <p:spPr>
          <a:xfrm>
            <a:off x="3645568" y="5438274"/>
            <a:ext cx="577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cold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31510E-4176-9547-B425-A7BC848734FB}"/>
              </a:ext>
            </a:extLst>
          </p:cNvPr>
          <p:cNvSpPr txBox="1"/>
          <p:nvPr/>
        </p:nvSpPr>
        <p:spPr>
          <a:xfrm>
            <a:off x="5823284" y="5450305"/>
            <a:ext cx="722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warm</a:t>
            </a:r>
          </a:p>
        </p:txBody>
      </p:sp>
    </p:spTree>
    <p:extLst>
      <p:ext uri="{BB962C8B-B14F-4D97-AF65-F5344CB8AC3E}">
        <p14:creationId xmlns:p14="http://schemas.microsoft.com/office/powerpoint/2010/main" val="10040905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B2F3EC3-43EA-C14E-831B-0FF4E660B00B}"/>
              </a:ext>
            </a:extLst>
          </p:cNvPr>
          <p:cNvSpPr txBox="1"/>
          <p:nvPr/>
        </p:nvSpPr>
        <p:spPr>
          <a:xfrm>
            <a:off x="1022684" y="1203158"/>
            <a:ext cx="3632213" cy="3354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Books: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”Acting With Power”, </a:t>
            </a:r>
            <a:r>
              <a:rPr lang="en-US" dirty="0" err="1"/>
              <a:t>Gruenfeld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“Impro”, Johnstone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“You Just Don’t Understand”, Tannen</a:t>
            </a:r>
          </a:p>
        </p:txBody>
      </p:sp>
    </p:spTree>
    <p:extLst>
      <p:ext uri="{BB962C8B-B14F-4D97-AF65-F5344CB8AC3E}">
        <p14:creationId xmlns:p14="http://schemas.microsoft.com/office/powerpoint/2010/main" val="35027972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72667-8247-4394-9F7E-52EA3B692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F806C-733E-4F77-8D14-6A2481B7F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			Thank you!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Dan Klein 		</a:t>
            </a:r>
            <a:r>
              <a:rPr lang="en-US" dirty="0">
                <a:hlinkClick r:id="rId2"/>
              </a:rPr>
              <a:t>kleinimp@Stanford.edu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934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E2D18-4BDA-4F52-A15C-B3A22B8FF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and Connection </a:t>
            </a:r>
            <a:br>
              <a:rPr lang="en-US" dirty="0"/>
            </a:br>
            <a:r>
              <a:rPr lang="en-US" dirty="0"/>
              <a:t>Behavior Guide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B052C-F7CF-4FAF-9474-D113F46C8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High and Low</a:t>
            </a:r>
          </a:p>
          <a:p>
            <a:r>
              <a:rPr lang="en-US" dirty="0"/>
              <a:t>Warm and Cold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4456C8-796E-6B4D-A7F1-85F8B02508AF}"/>
              </a:ext>
            </a:extLst>
          </p:cNvPr>
          <p:cNvSpPr/>
          <p:nvPr/>
        </p:nvSpPr>
        <p:spPr>
          <a:xfrm>
            <a:off x="4453217" y="3244334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155647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729450" y="217590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Low Power</a:t>
            </a:r>
            <a:endParaRPr dirty="0"/>
          </a:p>
        </p:txBody>
      </p:sp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>
            <a:off x="578200" y="2936125"/>
            <a:ext cx="783995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88" name="Google Shape;88;p13"/>
          <p:cNvSpPr txBox="1"/>
          <p:nvPr/>
        </p:nvSpPr>
        <p:spPr>
          <a:xfrm>
            <a:off x="3777914" y="3181820"/>
            <a:ext cx="2213811" cy="1769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endParaRPr dirty="0">
              <a:latin typeface="Georgia"/>
              <a:ea typeface="Georgia"/>
              <a:cs typeface="Georgia"/>
              <a:sym typeface="Georgia"/>
            </a:endParaRPr>
          </a:p>
          <a:p>
            <a:endParaRPr dirty="0"/>
          </a:p>
        </p:txBody>
      </p:sp>
      <p:sp>
        <p:nvSpPr>
          <p:cNvPr id="89" name="Google Shape;89;p13"/>
          <p:cNvSpPr txBox="1"/>
          <p:nvPr/>
        </p:nvSpPr>
        <p:spPr>
          <a:xfrm>
            <a:off x="6477500" y="2936121"/>
            <a:ext cx="2088300" cy="2261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729450" y="217590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Low Power</a:t>
            </a:r>
            <a:endParaRPr dirty="0"/>
          </a:p>
        </p:txBody>
      </p:sp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>
            <a:off x="578200" y="2936125"/>
            <a:ext cx="783995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 dirty="0"/>
              <a:t>General:		     Warm: 		            </a:t>
            </a:r>
            <a:endParaRPr dirty="0"/>
          </a:p>
          <a:p>
            <a:pPr marL="0" indent="0"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88" name="Google Shape;88;p13"/>
          <p:cNvSpPr txBox="1"/>
          <p:nvPr/>
        </p:nvSpPr>
        <p:spPr>
          <a:xfrm>
            <a:off x="3753851" y="3427522"/>
            <a:ext cx="2213811" cy="1769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endParaRPr dirty="0">
              <a:latin typeface="Georgia"/>
              <a:ea typeface="Georgia"/>
              <a:cs typeface="Georgia"/>
              <a:sym typeface="Georgia"/>
            </a:endParaRPr>
          </a:p>
          <a:p>
            <a:endParaRPr dirty="0"/>
          </a:p>
        </p:txBody>
      </p:sp>
      <p:sp>
        <p:nvSpPr>
          <p:cNvPr id="89" name="Google Shape;89;p13"/>
          <p:cNvSpPr txBox="1"/>
          <p:nvPr/>
        </p:nvSpPr>
        <p:spPr>
          <a:xfrm>
            <a:off x="6477500" y="2936121"/>
            <a:ext cx="2088300" cy="2261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sz="2800" dirty="0">
                <a:ea typeface="Georgia"/>
                <a:cs typeface="Georgia"/>
                <a:sym typeface="Georgia"/>
              </a:rPr>
              <a:t>Cold:</a:t>
            </a:r>
            <a:endParaRPr sz="2800" dirty="0">
              <a:ea typeface="Georgia"/>
              <a:cs typeface="Georgia"/>
              <a:sym typeface="Georgia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89353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729450" y="217590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Low Power</a:t>
            </a:r>
            <a:endParaRPr dirty="0"/>
          </a:p>
        </p:txBody>
      </p:sp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>
            <a:off x="578200" y="2936125"/>
            <a:ext cx="783995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 dirty="0"/>
              <a:t>General:		     		           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Don’t take up space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Touch your face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Be slightly out of breath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Speak in incomplete sentences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Avoid eye contact, but peek back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Put yourself down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Fidget and contort yourself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88" name="Google Shape;88;p13"/>
          <p:cNvSpPr txBox="1"/>
          <p:nvPr/>
        </p:nvSpPr>
        <p:spPr>
          <a:xfrm>
            <a:off x="3753851" y="3427522"/>
            <a:ext cx="2213811" cy="1769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dirty="0"/>
          </a:p>
        </p:txBody>
      </p:sp>
      <p:sp>
        <p:nvSpPr>
          <p:cNvPr id="89" name="Google Shape;89;p13"/>
          <p:cNvSpPr txBox="1"/>
          <p:nvPr/>
        </p:nvSpPr>
        <p:spPr>
          <a:xfrm>
            <a:off x="6477500" y="2936121"/>
            <a:ext cx="2088300" cy="2261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37337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729450" y="217590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Low Power</a:t>
            </a:r>
            <a:endParaRPr dirty="0"/>
          </a:p>
        </p:txBody>
      </p:sp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>
            <a:off x="578200" y="2936125"/>
            <a:ext cx="783995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 dirty="0"/>
              <a:t>General:		     Warm: 		           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Don’t take up space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Touch your face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Be slightly out of breath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Speak in incomplete sentences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Avoid eye contact, but peek back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Put yourself down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Fidget and contort yourself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88" name="Google Shape;88;p13"/>
          <p:cNvSpPr txBox="1"/>
          <p:nvPr/>
        </p:nvSpPr>
        <p:spPr>
          <a:xfrm>
            <a:off x="3753851" y="3427522"/>
            <a:ext cx="2213811" cy="1769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Delight in attention Seek approval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Agree with everything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Lean in to the touch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Compliment others</a:t>
            </a:r>
          </a:p>
          <a:p>
            <a:pPr>
              <a:lnSpc>
                <a:spcPct val="115000"/>
              </a:lnSpc>
            </a:pPr>
            <a:endParaRPr dirty="0">
              <a:latin typeface="Georgia"/>
              <a:ea typeface="Georgia"/>
              <a:cs typeface="Georgia"/>
              <a:sym typeface="Georgia"/>
            </a:endParaRPr>
          </a:p>
          <a:p>
            <a:endParaRPr dirty="0"/>
          </a:p>
        </p:txBody>
      </p:sp>
      <p:sp>
        <p:nvSpPr>
          <p:cNvPr id="89" name="Google Shape;89;p13"/>
          <p:cNvSpPr txBox="1"/>
          <p:nvPr/>
        </p:nvSpPr>
        <p:spPr>
          <a:xfrm>
            <a:off x="6477500" y="2936121"/>
            <a:ext cx="2088300" cy="2261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6789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729450" y="217590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Low Power</a:t>
            </a:r>
            <a:endParaRPr dirty="0"/>
          </a:p>
        </p:txBody>
      </p:sp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>
            <a:off x="578200" y="2936125"/>
            <a:ext cx="783995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 dirty="0"/>
              <a:t>General:		     Warm: 		           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Don’t take up space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Touch your face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Be slightly out of breath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Speak in incomplete sentences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Avoid eye contact, but peek back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Put yourself down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buNone/>
            </a:pPr>
            <a:r>
              <a:rPr lang="en" sz="160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Fidget and contort yourself</a:t>
            </a:r>
            <a:endParaRPr sz="16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indent="0"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88" name="Google Shape;88;p13"/>
          <p:cNvSpPr txBox="1"/>
          <p:nvPr/>
        </p:nvSpPr>
        <p:spPr>
          <a:xfrm>
            <a:off x="3753851" y="3427522"/>
            <a:ext cx="2213811" cy="1769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Delight in attention Seek approval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Agree with everything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Lean in to the touch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Compliment others</a:t>
            </a:r>
          </a:p>
          <a:p>
            <a:pPr>
              <a:lnSpc>
                <a:spcPct val="115000"/>
              </a:lnSpc>
            </a:pPr>
            <a:endParaRPr dirty="0">
              <a:latin typeface="Georgia"/>
              <a:ea typeface="Georgia"/>
              <a:cs typeface="Georgia"/>
              <a:sym typeface="Georgia"/>
            </a:endParaRPr>
          </a:p>
          <a:p>
            <a:endParaRPr dirty="0"/>
          </a:p>
        </p:txBody>
      </p:sp>
      <p:sp>
        <p:nvSpPr>
          <p:cNvPr id="89" name="Google Shape;89;p13"/>
          <p:cNvSpPr txBox="1"/>
          <p:nvPr/>
        </p:nvSpPr>
        <p:spPr>
          <a:xfrm>
            <a:off x="6477500" y="2936121"/>
            <a:ext cx="2088300" cy="2261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sz="2800" dirty="0">
                <a:ea typeface="Georgia"/>
                <a:cs typeface="Georgia"/>
                <a:sym typeface="Georgia"/>
              </a:rPr>
              <a:t>Cold:</a:t>
            </a:r>
            <a:endParaRPr sz="2800" dirty="0">
              <a:ea typeface="Georgia"/>
              <a:cs typeface="Georgia"/>
              <a:sym typeface="Georgia"/>
            </a:endParaRP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Guard yourself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Shrink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Hide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Withdraw</a:t>
            </a:r>
          </a:p>
          <a:p>
            <a:pPr>
              <a:lnSpc>
                <a:spcPct val="115000"/>
              </a:lnSpc>
            </a:pPr>
            <a:r>
              <a:rPr lang="en-US" sz="1600" dirty="0">
                <a:latin typeface="Georgia"/>
                <a:ea typeface="Georgia"/>
                <a:cs typeface="Georgia"/>
                <a:sym typeface="Georgia"/>
              </a:rPr>
              <a:t>Cower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90016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729450" y="217590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High Power</a:t>
            </a:r>
            <a:endParaRPr dirty="0"/>
          </a:p>
        </p:txBody>
      </p:sp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>
            <a:off x="578200" y="2936125"/>
            <a:ext cx="783995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88" name="Google Shape;88;p13"/>
          <p:cNvSpPr txBox="1"/>
          <p:nvPr/>
        </p:nvSpPr>
        <p:spPr>
          <a:xfrm>
            <a:off x="3753851" y="3427522"/>
            <a:ext cx="2213811" cy="1769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endParaRPr dirty="0">
              <a:latin typeface="Georgia"/>
              <a:ea typeface="Georgia"/>
              <a:cs typeface="Georgia"/>
              <a:sym typeface="Georgia"/>
            </a:endParaRPr>
          </a:p>
          <a:p>
            <a:endParaRPr dirty="0"/>
          </a:p>
        </p:txBody>
      </p:sp>
      <p:sp>
        <p:nvSpPr>
          <p:cNvPr id="89" name="Google Shape;89;p13"/>
          <p:cNvSpPr txBox="1"/>
          <p:nvPr/>
        </p:nvSpPr>
        <p:spPr>
          <a:xfrm>
            <a:off x="6477499" y="2936121"/>
            <a:ext cx="2329617" cy="2261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endParaRPr lang="en-US" sz="1600" dirty="0">
              <a:latin typeface="Georgia"/>
              <a:ea typeface="Georgia"/>
              <a:cs typeface="Georgia"/>
              <a:sym typeface="Georgia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39400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729450" y="217590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High Power</a:t>
            </a:r>
            <a:endParaRPr dirty="0"/>
          </a:p>
        </p:txBody>
      </p:sp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>
            <a:off x="578200" y="2936125"/>
            <a:ext cx="783995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 dirty="0"/>
              <a:t>General:		     Warm: 		            </a:t>
            </a:r>
            <a:endParaRPr dirty="0"/>
          </a:p>
          <a:p>
            <a:pPr marL="0" indent="0"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88" name="Google Shape;88;p13"/>
          <p:cNvSpPr txBox="1"/>
          <p:nvPr/>
        </p:nvSpPr>
        <p:spPr>
          <a:xfrm>
            <a:off x="3753851" y="3427522"/>
            <a:ext cx="2213811" cy="1769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endParaRPr dirty="0">
              <a:latin typeface="Georgia"/>
              <a:ea typeface="Georgia"/>
              <a:cs typeface="Georgia"/>
              <a:sym typeface="Georgia"/>
            </a:endParaRPr>
          </a:p>
          <a:p>
            <a:endParaRPr dirty="0"/>
          </a:p>
        </p:txBody>
      </p:sp>
      <p:sp>
        <p:nvSpPr>
          <p:cNvPr id="89" name="Google Shape;89;p13"/>
          <p:cNvSpPr txBox="1"/>
          <p:nvPr/>
        </p:nvSpPr>
        <p:spPr>
          <a:xfrm>
            <a:off x="6477499" y="2936121"/>
            <a:ext cx="2329617" cy="2261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sz="2800" dirty="0">
                <a:ea typeface="Georgia"/>
                <a:cs typeface="Georgia"/>
                <a:sym typeface="Georgia"/>
              </a:rPr>
              <a:t>Cold:</a:t>
            </a:r>
            <a:endParaRPr sz="2800" dirty="0">
              <a:ea typeface="Georgia"/>
              <a:cs typeface="Georgia"/>
              <a:sym typeface="Georgia"/>
            </a:endParaRPr>
          </a:p>
          <a:p>
            <a:pPr>
              <a:lnSpc>
                <a:spcPct val="115000"/>
              </a:lnSpc>
            </a:pPr>
            <a:endParaRPr lang="en-US" sz="1600" dirty="0">
              <a:latin typeface="Georgia"/>
              <a:ea typeface="Georgia"/>
              <a:cs typeface="Georgia"/>
              <a:sym typeface="Georgia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65492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aa3ad21-b724-4c17-a737-5ddd96ff8367">
      <UserInfo>
        <DisplayName>Thomas, Becca</DisplayName>
        <AccountId>16</AccountId>
        <AccountType/>
      </UserInfo>
      <UserInfo>
        <DisplayName>Sosin, Rachel</DisplayName>
        <AccountId>34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726BB8FC0D8C43957BEB153287FC55" ma:contentTypeVersion="13" ma:contentTypeDescription="Create a new document." ma:contentTypeScope="" ma:versionID="18ff0bc51a53771b35370dae5f29078e">
  <xsd:schema xmlns:xsd="http://www.w3.org/2001/XMLSchema" xmlns:xs="http://www.w3.org/2001/XMLSchema" xmlns:p="http://schemas.microsoft.com/office/2006/metadata/properties" xmlns:ns2="17f63356-3bef-4cf8-8086-5bb67b360d77" xmlns:ns3="baa3ad21-b724-4c17-a737-5ddd96ff8367" targetNamespace="http://schemas.microsoft.com/office/2006/metadata/properties" ma:root="true" ma:fieldsID="df2084f601912f5f86030d9f6ffd51e8" ns2:_="" ns3:_="">
    <xsd:import namespace="17f63356-3bef-4cf8-8086-5bb67b360d77"/>
    <xsd:import namespace="baa3ad21-b724-4c17-a737-5ddd96ff83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f63356-3bef-4cf8-8086-5bb67b360d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a3ad21-b724-4c17-a737-5ddd96ff836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06AAC4-9039-4E10-9460-2A57618E2D35}">
  <ds:schemaRefs>
    <ds:schemaRef ds:uri="5c616d9e-7a59-4836-9c3e-9238f14c1c91"/>
    <ds:schemaRef ds:uri="953642a1-4aa8-457e-97ca-ea5cb02779d9"/>
    <ds:schemaRef ds:uri="baa3ad21-b724-4c17-a737-5ddd96ff836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5B89CE9-B458-4CDD-9748-E7509E5DFC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5A12D5-169F-405F-AE28-9027798C34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f63356-3bef-4cf8-8086-5bb67b360d77"/>
    <ds:schemaRef ds:uri="baa3ad21-b724-4c17-a737-5ddd96ff83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1503</TotalTime>
  <Words>495</Words>
  <Application>Microsoft Macintosh PowerPoint</Application>
  <PresentationFormat>On-screen Show (4:3)</PresentationFormat>
  <Paragraphs>223</Paragraphs>
  <Slides>19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Georgia</vt:lpstr>
      <vt:lpstr>Ubuntu</vt:lpstr>
      <vt:lpstr>Office Theme</vt:lpstr>
      <vt:lpstr>PowerPoint Presentation</vt:lpstr>
      <vt:lpstr>Power and Connection  Behavior Guide</vt:lpstr>
      <vt:lpstr>Low Power</vt:lpstr>
      <vt:lpstr>Low Power</vt:lpstr>
      <vt:lpstr>Low Power</vt:lpstr>
      <vt:lpstr>Low Power</vt:lpstr>
      <vt:lpstr>Low Power</vt:lpstr>
      <vt:lpstr>High Power</vt:lpstr>
      <vt:lpstr>High Power</vt:lpstr>
      <vt:lpstr>High Power</vt:lpstr>
      <vt:lpstr>High Power</vt:lpstr>
      <vt:lpstr>High Power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Rowe</dc:creator>
  <cp:lastModifiedBy>Dan Milton Klein</cp:lastModifiedBy>
  <cp:revision>10</cp:revision>
  <dcterms:created xsi:type="dcterms:W3CDTF">2018-06-27T19:15:14Z</dcterms:created>
  <dcterms:modified xsi:type="dcterms:W3CDTF">2021-08-11T01:04:28Z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0x01010089726BB8FC0D8C43957BEB153287FC55</vt:lpwstr>
  </property>
</Properties>
</file>